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2"/>
  </p:sldMasterIdLst>
  <p:notesMasterIdLst>
    <p:notesMasterId r:id="rId13"/>
  </p:notesMasterIdLst>
  <p:sldIdLst>
    <p:sldId id="258" r:id="rId3"/>
    <p:sldId id="257" r:id="rId4"/>
    <p:sldId id="25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34221-ADB5-40A5-93B3-CBB20128131D}" type="datetimeFigureOut">
              <a:rPr lang="en-IN" smtClean="0"/>
              <a:t>02-02-2024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528317-FAD6-4636-A131-F4DEB4DA40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49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3556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3687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9579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262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010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447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205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516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6848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28317-FAD6-4636-A131-F4DEB4DA406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334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3BBFF-77C1-4BF1-A3B2-2505841100BA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93879-1153-42D3-8EC7-7A3CC94658D3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1496-D8B1-4FDC-98A5-AD2561A2EE12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3855-5B08-4570-810C-DE4498675D2C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1B1A-3400-4A09-B018-5620D6ADA4AF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E65E-8B04-4250-B4A9-5C65F355F1A2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5881F-8E44-4F15-AB98-80B7869E49CA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2069-43FA-49C5-9F0E-58E1EB237AEF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05854CA-19F4-4771-B6A2-DA5C0742B220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D2BB1-BB31-4EB8-A961-18800A74EAA8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0B886-74BB-4D5E-9EA9-584482FE40E6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4CCD1-3502-4C30-947C-75FC88992007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797A-E8AF-4231-9C64-308C5BB9ED3E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24146-07E2-48CA-8629-5887ED47FCDB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E718-B4F0-433E-A285-0013249184C0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44C4-3D72-4D6E-86A4-F5491DC49E6D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EA14-E6AC-4B59-973C-7A06B0EDE3E3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B3B3F-C0CE-47CB-BCED-F49A710726FF}" type="datetimeFigureOut">
              <a:rPr lang="en-US" dirty="0"/>
              <a:t>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google.com/search?sca_esv=c59b207cb3deb01a&amp;rlz=1C1CHZL_enIN1049IN1049&amp;q=Laguna+Hills&amp;si=AKbGX_paaCugDdYkuX2heTJMr0_FGRox2AzKVmiTg2eQr2d-rijS3Jrddbje62uhcKRMKruxyG4rRFaw_KMhL2CAidML33UZqaIqCUtbhyWZiTukH3KDob1NkK-Zo_nDIy-a8dPp5B6tVKm6ofnO84cxiVWNkqTz2QnAM_50HwSU7HbxdzIGUbvhsC4m3oO-lL5hQ-xjCMEX&amp;sa=X&amp;ved=2ahUKEwi7-uuN9ouEAxVmdmwGHdJLAn8QmxMoAHoECB8QAg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E35B7-A986-7688-96EF-BD74B0022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2B656-D42E-58BB-8290-ED7D89301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A question mark made of fire&#10;&#10;Description automatically generated">
            <a:extLst>
              <a:ext uri="{FF2B5EF4-FFF2-40B4-BE49-F238E27FC236}">
                <a16:creationId xmlns:a16="http://schemas.microsoft.com/office/drawing/2014/main" id="{56EE89BF-F016-817F-BEA8-E525A19D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12" y="-372027"/>
            <a:ext cx="12159488" cy="74098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5417C3-FA72-C562-6290-1358B39AAB1A}"/>
              </a:ext>
            </a:extLst>
          </p:cNvPr>
          <p:cNvSpPr txBox="1"/>
          <p:nvPr/>
        </p:nvSpPr>
        <p:spPr>
          <a:xfrm>
            <a:off x="273812" y="3096248"/>
            <a:ext cx="121594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Algerian" panose="04020705040A02060702" pitchFamily="82" charset="0"/>
              </a:rPr>
              <a:t> 	</a:t>
            </a:r>
            <a:r>
              <a:rPr lang="en-GB" sz="4400" dirty="0">
                <a:latin typeface="Algerian" panose="04020705040A02060702" pitchFamily="82" charset="0"/>
              </a:rPr>
              <a:t>Most powerful                    weapon in the </a:t>
            </a:r>
          </a:p>
          <a:p>
            <a:r>
              <a:rPr lang="en-GB" sz="4400" dirty="0">
                <a:latin typeface="Algerian" panose="04020705040A02060702" pitchFamily="82" charset="0"/>
              </a:rPr>
              <a:t> 												               world 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19" name="Picture 18" descr="A blue human head with a brain and a red and blue brain&#10;&#10;Description automatically generated with medium confidence">
            <a:extLst>
              <a:ext uri="{FF2B5EF4-FFF2-40B4-BE49-F238E27FC236}">
                <a16:creationId xmlns:a16="http://schemas.microsoft.com/office/drawing/2014/main" id="{3288770A-6798-6779-50AD-DA653AE67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126" y="-1108705"/>
            <a:ext cx="6985136" cy="7966705"/>
          </a:xfrm>
          <a:prstGeom prst="rect">
            <a:avLst/>
          </a:prstGeom>
        </p:spPr>
      </p:pic>
      <p:sp>
        <p:nvSpPr>
          <p:cNvPr id="10" name="expertsource_Lsetting_footer">
            <a:extLst>
              <a:ext uri="{FF2B5EF4-FFF2-40B4-BE49-F238E27FC236}">
                <a16:creationId xmlns:a16="http://schemas.microsoft.com/office/drawing/2014/main" id="{D8FB1654-3FA9-BB7B-693E-A749B6C2F7B4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3310464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D378268-173C-4C67-AF66-98482F20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B94371-1ED5-46C9-92CB-009E55DBB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3E975A1-5008-46D0-B573-A424564CB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059A320-8768-45B7-97A8-030AB958D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hand holding a glowing circle with words&#10;&#10;Description automatically generated">
            <a:extLst>
              <a:ext uri="{FF2B5EF4-FFF2-40B4-BE49-F238E27FC236}">
                <a16:creationId xmlns:a16="http://schemas.microsoft.com/office/drawing/2014/main" id="{CD085F9C-6A72-AE59-416B-AD20D4142F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expertsource_Lsetting_footer">
            <a:extLst>
              <a:ext uri="{FF2B5EF4-FFF2-40B4-BE49-F238E27FC236}">
                <a16:creationId xmlns:a16="http://schemas.microsoft.com/office/drawing/2014/main" id="{72CE3826-5187-3C9B-B9D8-71C62027EB14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115634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E35B7-A986-7688-96EF-BD74B0022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2B656-D42E-58BB-8290-ED7D89301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 descr="A x-ray of a human brain&#10;&#10;Description automatically generated">
            <a:extLst>
              <a:ext uri="{FF2B5EF4-FFF2-40B4-BE49-F238E27FC236}">
                <a16:creationId xmlns:a16="http://schemas.microsoft.com/office/drawing/2014/main" id="{9D04DA24-EB07-5515-B298-A42332DDB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756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03F2B0-7CF1-F82C-44BA-5B590F0C7EFE}"/>
              </a:ext>
            </a:extLst>
          </p:cNvPr>
          <p:cNvSpPr txBox="1"/>
          <p:nvPr/>
        </p:nvSpPr>
        <p:spPr>
          <a:xfrm>
            <a:off x="6946084" y="1023457"/>
            <a:ext cx="46978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b="1" i="0" dirty="0">
                <a:effectLst/>
                <a:latin typeface="Helvetica Neue"/>
              </a:rPr>
              <a:t>the power of subconscious mind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D0F82-F37C-4659-CD46-885901AC6D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86"/>
          <a:stretch/>
        </p:blipFill>
        <p:spPr>
          <a:xfrm>
            <a:off x="0" y="-17512"/>
            <a:ext cx="12192000" cy="68667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A1C477-8E06-AF78-3B3E-4C38902B00EA}"/>
              </a:ext>
            </a:extLst>
          </p:cNvPr>
          <p:cNvSpPr txBox="1"/>
          <p:nvPr/>
        </p:nvSpPr>
        <p:spPr>
          <a:xfrm>
            <a:off x="198783" y="5511726"/>
            <a:ext cx="4704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highlight>
                  <a:srgbClr val="800000"/>
                </a:highlight>
              </a:rPr>
              <a:t>Dr . Joseph Murphy </a:t>
            </a:r>
          </a:p>
          <a:p>
            <a:r>
              <a:rPr lang="en-IN" sz="2400" b="1" dirty="0">
                <a:highlight>
                  <a:srgbClr val="800000"/>
                </a:highligh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California, United States</a:t>
            </a:r>
            <a:endParaRPr lang="en-IN" sz="2400" b="1" dirty="0">
              <a:highlight>
                <a:srgbClr val="800000"/>
              </a:highlight>
            </a:endParaRPr>
          </a:p>
        </p:txBody>
      </p:sp>
      <p:sp>
        <p:nvSpPr>
          <p:cNvPr id="12" name="expertsource_Lsetting_footer">
            <a:extLst>
              <a:ext uri="{FF2B5EF4-FFF2-40B4-BE49-F238E27FC236}">
                <a16:creationId xmlns:a16="http://schemas.microsoft.com/office/drawing/2014/main" id="{ADF5156B-8D33-6FE1-45DF-F30B5275ECEF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248367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E35B7-A986-7688-96EF-BD74B0022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2B656-D42E-58BB-8290-ED7D89301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6" name="Picture 15" descr="A x-ray of a human brain&#10;&#10;Description automatically generated">
            <a:extLst>
              <a:ext uri="{FF2B5EF4-FFF2-40B4-BE49-F238E27FC236}">
                <a16:creationId xmlns:a16="http://schemas.microsoft.com/office/drawing/2014/main" id="{3524F34C-49AD-D753-1A46-75535BABE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855C059-9E07-0B75-E942-199DCFD0183B}"/>
              </a:ext>
            </a:extLst>
          </p:cNvPr>
          <p:cNvSpPr txBox="1"/>
          <p:nvPr/>
        </p:nvSpPr>
        <p:spPr>
          <a:xfrm>
            <a:off x="6477000" y="254000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Agenda :-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1E9151-0E21-B606-3F1C-04CAD9F9D1B0}"/>
              </a:ext>
            </a:extLst>
          </p:cNvPr>
          <p:cNvSpPr txBox="1"/>
          <p:nvPr/>
        </p:nvSpPr>
        <p:spPr>
          <a:xfrm>
            <a:off x="7048500" y="1333648"/>
            <a:ext cx="4851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Conscious Mind Vs. Your Subconscious Mind?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b="1" i="0" dirty="0">
              <a:solidFill>
                <a:srgbClr val="FFFF00"/>
              </a:solidFill>
              <a:effectLst/>
              <a:latin typeface="Helvetica Neue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How Your Subconscious Mind Operates.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b="1" i="0" dirty="0">
              <a:solidFill>
                <a:srgbClr val="FFFF00"/>
              </a:solidFill>
              <a:effectLst/>
              <a:latin typeface="Helvetica Neue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How to train your Subconscious Mind 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b="1" dirty="0">
              <a:solidFill>
                <a:srgbClr val="FFFF00"/>
              </a:solidFill>
              <a:latin typeface="Helvetica Neue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rgbClr val="FFFF00"/>
                </a:solidFill>
                <a:latin typeface="Helvetica Neue"/>
              </a:rPr>
              <a:t>How the </a:t>
            </a:r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Subconscious Controls All Functions of the body 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b="1" dirty="0">
              <a:solidFill>
                <a:srgbClr val="FFFF00"/>
              </a:solidFill>
              <a:latin typeface="Helvetica Neue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rgbClr val="FFFF00"/>
                </a:solidFill>
                <a:latin typeface="Helvetica Neue"/>
              </a:rPr>
              <a:t>The Law of Belief 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b="1" i="0" dirty="0">
              <a:solidFill>
                <a:srgbClr val="FFFF00"/>
              </a:solidFill>
              <a:effectLst/>
              <a:latin typeface="Helvetica Neue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b="1" dirty="0">
                <a:solidFill>
                  <a:srgbClr val="FFFF00"/>
                </a:solidFill>
                <a:latin typeface="Helvetica Neue"/>
              </a:rPr>
              <a:t>Your </a:t>
            </a:r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Subconscious will Accept Your Blueprints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>
              <a:solidFill>
                <a:srgbClr val="FFFF00"/>
              </a:solidFill>
            </a:endParaRPr>
          </a:p>
        </p:txBody>
      </p:sp>
      <p:sp>
        <p:nvSpPr>
          <p:cNvPr id="7" name="expertsource_Lsetting_footer">
            <a:extLst>
              <a:ext uri="{FF2B5EF4-FFF2-40B4-BE49-F238E27FC236}">
                <a16:creationId xmlns:a16="http://schemas.microsoft.com/office/drawing/2014/main" id="{BBEAD418-7274-267E-729E-50135B54C2FA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2034668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iceberg in the water&#10;&#10;Description automatically generated">
            <a:extLst>
              <a:ext uri="{FF2B5EF4-FFF2-40B4-BE49-F238E27FC236}">
                <a16:creationId xmlns:a16="http://schemas.microsoft.com/office/drawing/2014/main" id="{78C9BD47-8289-08E3-7D01-98B9F9D71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504"/>
            <a:ext cx="12192000" cy="6858000"/>
          </a:xfrm>
          <a:prstGeom prst="rect">
            <a:avLst/>
          </a:prstGeom>
        </p:spPr>
      </p:pic>
      <p:sp>
        <p:nvSpPr>
          <p:cNvPr id="9" name="expertsource_Lsetting_footer">
            <a:extLst>
              <a:ext uri="{FF2B5EF4-FFF2-40B4-BE49-F238E27FC236}">
                <a16:creationId xmlns:a16="http://schemas.microsoft.com/office/drawing/2014/main" id="{800F4CC9-2654-32F5-EA37-6B0C42CEAEA9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2847018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reaching out to the sun&#10;&#10;Description automatically generated">
            <a:extLst>
              <a:ext uri="{FF2B5EF4-FFF2-40B4-BE49-F238E27FC236}">
                <a16:creationId xmlns:a16="http://schemas.microsoft.com/office/drawing/2014/main" id="{69777D83-6CFA-FF09-7F48-08F87556D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057" y="0"/>
            <a:ext cx="12330113" cy="8235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729AB4-58D6-5321-193F-DE26D9CE5A2E}"/>
              </a:ext>
            </a:extLst>
          </p:cNvPr>
          <p:cNvSpPr txBox="1"/>
          <p:nvPr/>
        </p:nvSpPr>
        <p:spPr>
          <a:xfrm>
            <a:off x="265043" y="331304"/>
            <a:ext cx="11555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* How Your Subconscious Mind Operates ?*</a:t>
            </a:r>
            <a:endParaRPr lang="en-IN" sz="28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BE490D-FEFE-F09A-4CEF-C2A64D623AE0}"/>
              </a:ext>
            </a:extLst>
          </p:cNvPr>
          <p:cNvSpPr txBox="1"/>
          <p:nvPr/>
        </p:nvSpPr>
        <p:spPr>
          <a:xfrm>
            <a:off x="410818" y="1172576"/>
            <a:ext cx="105089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chemeClr val="tx2">
                    <a:lumMod val="10000"/>
                  </a:schemeClr>
                </a:solidFill>
                <a:effectLst/>
                <a:latin typeface="Helvetica Neue"/>
              </a:rPr>
              <a:t>The subconscious mind goes beyond learning new skills.</a:t>
            </a:r>
          </a:p>
          <a:p>
            <a:r>
              <a:rPr lang="en-US" sz="2000" b="0" i="0" dirty="0">
                <a:solidFill>
                  <a:schemeClr val="tx2">
                    <a:lumMod val="10000"/>
                  </a:schemeClr>
                </a:solidFill>
                <a:effectLst/>
                <a:latin typeface="Helvetica Neue"/>
              </a:rPr>
              <a:t> It's involved in information processing and affects everything we think, say and do.</a:t>
            </a:r>
          </a:p>
          <a:p>
            <a:r>
              <a:rPr lang="en-US" sz="2000" b="0" i="0" dirty="0">
                <a:solidFill>
                  <a:schemeClr val="tx2">
                    <a:lumMod val="10000"/>
                  </a:schemeClr>
                </a:solidFill>
                <a:effectLst/>
                <a:latin typeface="Helvetica Neue"/>
              </a:rPr>
              <a:t> It stores our beliefs and values, determines our memories and monitors the information all around us,</a:t>
            </a:r>
          </a:p>
          <a:p>
            <a:r>
              <a:rPr lang="en-US" sz="2000" b="0" i="0" dirty="0">
                <a:solidFill>
                  <a:schemeClr val="tx2">
                    <a:lumMod val="10000"/>
                  </a:schemeClr>
                </a:solidFill>
                <a:effectLst/>
                <a:latin typeface="Helvetica Neue"/>
              </a:rPr>
              <a:t>deciding what to send to the conscious mind and what to store for later.</a:t>
            </a:r>
            <a:endParaRPr lang="en-IN" sz="20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1" name="expertsource_Lsetting_footer">
            <a:extLst>
              <a:ext uri="{FF2B5EF4-FFF2-40B4-BE49-F238E27FC236}">
                <a16:creationId xmlns:a16="http://schemas.microsoft.com/office/drawing/2014/main" id="{B06133FC-CAEE-0C0D-800B-A597A668544A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1168879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D378268-173C-4C67-AF66-98482F20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B94371-1ED5-46C9-92CB-009E55DBB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3E975A1-5008-46D0-B573-A424564CB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059A320-8768-45B7-97A8-030AB958D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holding a lightning bolt&#10;&#10;Description automatically generated">
            <a:extLst>
              <a:ext uri="{FF2B5EF4-FFF2-40B4-BE49-F238E27FC236}">
                <a16:creationId xmlns:a16="http://schemas.microsoft.com/office/drawing/2014/main" id="{4D65A45F-D6F5-14FE-0EA2-896C732BF8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43" r="6768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4FC1C1-C60C-67C6-E70F-A56088D78DE5}"/>
              </a:ext>
            </a:extLst>
          </p:cNvPr>
          <p:cNvSpPr txBox="1"/>
          <p:nvPr/>
        </p:nvSpPr>
        <p:spPr>
          <a:xfrm>
            <a:off x="-447261" y="336097"/>
            <a:ext cx="755042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i="0" dirty="0">
                <a:solidFill>
                  <a:srgbClr val="FFFF00"/>
                </a:solidFill>
                <a:effectLst/>
                <a:latin typeface="Helvetica Neue"/>
              </a:rPr>
              <a:t>* </a:t>
            </a:r>
            <a:r>
              <a:rPr lang="en-GB" sz="2800" dirty="0">
                <a:solidFill>
                  <a:srgbClr val="FFFF00"/>
                </a:solidFill>
              </a:rPr>
              <a:t>How to configure our Subconscious Mind ?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sz="2800" dirty="0">
              <a:solidFill>
                <a:srgbClr val="FFFF00"/>
              </a:solidFill>
            </a:endParaRPr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E84D78-0645-1BB3-BEC5-F12AD86EA7AA}"/>
              </a:ext>
            </a:extLst>
          </p:cNvPr>
          <p:cNvSpPr txBox="1"/>
          <p:nvPr/>
        </p:nvSpPr>
        <p:spPr>
          <a:xfrm>
            <a:off x="76843" y="949143"/>
            <a:ext cx="1050897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b="0" i="0" dirty="0">
                <a:effectLst/>
                <a:latin typeface="Helvetica Neue"/>
              </a:rPr>
              <a:t>Positive affirmations .</a:t>
            </a:r>
          </a:p>
          <a:p>
            <a:pPr marL="514350" indent="-514350">
              <a:buAutoNum type="arabicPeriod"/>
            </a:pPr>
            <a:r>
              <a:rPr lang="en-IN" sz="2800" dirty="0"/>
              <a:t>Visualization .</a:t>
            </a:r>
          </a:p>
          <a:p>
            <a:pPr marL="514350" indent="-514350">
              <a:buAutoNum type="arabicPeriod"/>
            </a:pPr>
            <a:r>
              <a:rPr lang="en-IN" sz="2800" dirty="0"/>
              <a:t>Meditation .</a:t>
            </a:r>
          </a:p>
          <a:p>
            <a:pPr marL="514350" indent="-514350">
              <a:buAutoNum type="arabicPeriod"/>
            </a:pPr>
            <a:endParaRPr lang="en-IN" sz="2800" dirty="0"/>
          </a:p>
          <a:p>
            <a:pPr marL="514350" indent="-514350">
              <a:buAutoNum type="arabicPeriod"/>
            </a:pPr>
            <a:endParaRPr lang="en-IN" sz="2800" dirty="0"/>
          </a:p>
          <a:p>
            <a:pPr marL="514350" indent="-514350">
              <a:buAutoNum type="arabicPeriod"/>
            </a:pPr>
            <a:endParaRPr lang="en-IN" sz="2800" dirty="0"/>
          </a:p>
          <a:p>
            <a:pPr marL="514350" indent="-514350">
              <a:buAutoNum type="arabicPeriod"/>
            </a:pPr>
            <a:endParaRPr lang="en-IN" sz="2800" dirty="0"/>
          </a:p>
          <a:p>
            <a:pPr marL="514350" indent="-514350">
              <a:buAutoNum type="arabicPeriod"/>
            </a:pPr>
            <a:endParaRPr lang="en-IN" sz="2800" dirty="0"/>
          </a:p>
          <a:p>
            <a:pPr marL="514350" indent="-514350">
              <a:buAutoNum type="arabicPeriod"/>
            </a:pPr>
            <a:endParaRPr lang="en-IN" sz="2800" dirty="0"/>
          </a:p>
          <a:p>
            <a:endParaRPr lang="en-IN" sz="2800" dirty="0"/>
          </a:p>
          <a:p>
            <a:pPr marL="514350" indent="-514350">
              <a:buAutoNum type="arabicPeriod"/>
            </a:pPr>
            <a:r>
              <a:rPr lang="en-US" sz="2800" dirty="0"/>
              <a:t>Controlling your will and habits</a:t>
            </a:r>
          </a:p>
          <a:p>
            <a:pPr marL="514350" indent="-514350">
              <a:buAutoNum type="arabicPeriod"/>
            </a:pPr>
            <a:r>
              <a:rPr lang="en-US" sz="2800" dirty="0"/>
              <a:t>Have a master plan for your life./</a:t>
            </a:r>
          </a:p>
          <a:p>
            <a:pPr marL="514350" indent="-514350">
              <a:buAutoNum type="arabicPeriod"/>
            </a:pPr>
            <a:r>
              <a:rPr lang="en-IN" sz="2800" dirty="0"/>
              <a:t>Surround yourself with allies.</a:t>
            </a:r>
          </a:p>
        </p:txBody>
      </p:sp>
      <p:sp>
        <p:nvSpPr>
          <p:cNvPr id="27" name="expertsource_Lsetting_footer">
            <a:extLst>
              <a:ext uri="{FF2B5EF4-FFF2-40B4-BE49-F238E27FC236}">
                <a16:creationId xmlns:a16="http://schemas.microsoft.com/office/drawing/2014/main" id="{B6E97FF4-CCCB-6072-2A1E-F84BA477F582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497138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378268-173C-4C67-AF66-98482F20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B94371-1ED5-46C9-92CB-009E55DBB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3E975A1-5008-46D0-B573-A424564CB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059A320-8768-45B7-97A8-030AB958D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oup of people in suits walking&#10;&#10;Description automatically generated">
            <a:extLst>
              <a:ext uri="{FF2B5EF4-FFF2-40B4-BE49-F238E27FC236}">
                <a16:creationId xmlns:a16="http://schemas.microsoft.com/office/drawing/2014/main" id="{114709D7-84FF-B7AC-686F-21CD382C3E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09" b="131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24AF77-CE29-3EF5-BB67-5D94B5127DF1}"/>
              </a:ext>
            </a:extLst>
          </p:cNvPr>
          <p:cNvSpPr txBox="1"/>
          <p:nvPr/>
        </p:nvSpPr>
        <p:spPr>
          <a:xfrm>
            <a:off x="357188" y="200025"/>
            <a:ext cx="8472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FFFF00"/>
                </a:solidFill>
                <a:highlight>
                  <a:srgbClr val="000080"/>
                </a:highlight>
                <a:latin typeface="Helvetica Neue"/>
              </a:rPr>
              <a:t>How the </a:t>
            </a:r>
            <a:r>
              <a:rPr lang="en-GB" sz="2400" b="1" i="0" dirty="0">
                <a:solidFill>
                  <a:srgbClr val="FFFF00"/>
                </a:solidFill>
                <a:effectLst/>
                <a:highlight>
                  <a:srgbClr val="000080"/>
                </a:highlight>
                <a:latin typeface="Helvetica Neue"/>
              </a:rPr>
              <a:t>Subconscious Controls All Functions of the body .</a:t>
            </a:r>
          </a:p>
        </p:txBody>
      </p:sp>
      <p:sp>
        <p:nvSpPr>
          <p:cNvPr id="11" name="expertsource_Lsetting_footer">
            <a:extLst>
              <a:ext uri="{FF2B5EF4-FFF2-40B4-BE49-F238E27FC236}">
                <a16:creationId xmlns:a16="http://schemas.microsoft.com/office/drawing/2014/main" id="{91E86182-2249-DDC3-99F4-741E0BF0D903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748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378268-173C-4C67-AF66-98482F20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5B94371-1ED5-46C9-92CB-009E55DBB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E975A1-5008-46D0-B573-A424564CB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059A320-8768-45B7-97A8-030AB958D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tanding on a hill with his arms out&#10;&#10;Description automatically generated">
            <a:extLst>
              <a:ext uri="{FF2B5EF4-FFF2-40B4-BE49-F238E27FC236}">
                <a16:creationId xmlns:a16="http://schemas.microsoft.com/office/drawing/2014/main" id="{16F4851B-9368-BA8F-D43C-AA99B5A940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086" b="49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05EDE8-0617-0BE2-3BD8-E637F9555989}"/>
              </a:ext>
            </a:extLst>
          </p:cNvPr>
          <p:cNvSpPr txBox="1"/>
          <p:nvPr/>
        </p:nvSpPr>
        <p:spPr>
          <a:xfrm>
            <a:off x="3971097" y="5569433"/>
            <a:ext cx="54292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FFFF00"/>
                </a:solidFill>
                <a:latin typeface="Helvetica Neue"/>
              </a:rPr>
              <a:t>The Law of Belief .</a:t>
            </a:r>
          </a:p>
        </p:txBody>
      </p:sp>
      <p:sp>
        <p:nvSpPr>
          <p:cNvPr id="19" name="expertsource_Lsetting_footer">
            <a:extLst>
              <a:ext uri="{FF2B5EF4-FFF2-40B4-BE49-F238E27FC236}">
                <a16:creationId xmlns:a16="http://schemas.microsoft.com/office/drawing/2014/main" id="{E233773F-B0AB-5089-A10B-DD809E6219EE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2561349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378268-173C-4C67-AF66-98482F20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5B94371-1ED5-46C9-92CB-009E55DBB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3E975A1-5008-46D0-B573-A424564CB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059A320-8768-45B7-97A8-030AB958D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tanding on a hill with his arms out&#10;&#10;Description automatically generated">
            <a:extLst>
              <a:ext uri="{FF2B5EF4-FFF2-40B4-BE49-F238E27FC236}">
                <a16:creationId xmlns:a16="http://schemas.microsoft.com/office/drawing/2014/main" id="{16F4851B-9368-BA8F-D43C-AA99B5A940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086" b="49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05EDE8-0617-0BE2-3BD8-E637F9555989}"/>
              </a:ext>
            </a:extLst>
          </p:cNvPr>
          <p:cNvSpPr txBox="1"/>
          <p:nvPr/>
        </p:nvSpPr>
        <p:spPr>
          <a:xfrm>
            <a:off x="397566" y="5436911"/>
            <a:ext cx="121888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rgbClr val="FFFF00"/>
                </a:solidFill>
                <a:latin typeface="Helvetica Neue"/>
              </a:rPr>
              <a:t>Your </a:t>
            </a:r>
            <a:r>
              <a:rPr lang="en-GB" sz="4000" b="1" i="0" dirty="0">
                <a:solidFill>
                  <a:srgbClr val="FFFF00"/>
                </a:solidFill>
                <a:effectLst/>
                <a:latin typeface="Helvetica Neue"/>
              </a:rPr>
              <a:t>Subconscious will Accept Your Blueprints</a:t>
            </a:r>
          </a:p>
        </p:txBody>
      </p:sp>
      <p:sp>
        <p:nvSpPr>
          <p:cNvPr id="3" name="expertsource_Lsetting_footer">
            <a:extLst>
              <a:ext uri="{FF2B5EF4-FFF2-40B4-BE49-F238E27FC236}">
                <a16:creationId xmlns:a16="http://schemas.microsoft.com/office/drawing/2014/main" id="{7A5A747E-0114-9FAA-1FD0-CBDF6E8E20E3}"/>
              </a:ext>
            </a:extLst>
          </p:cNvPr>
          <p:cNvSpPr txBox="1"/>
          <p:nvPr/>
        </p:nvSpPr>
        <p:spPr>
          <a:xfrm>
            <a:off x="304800" y="6477000"/>
            <a:ext cx="1832553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FF9800"/>
                </a:solidFill>
                <a:latin typeface="Verdana" panose="020B0604030504040204" pitchFamily="34" charset="0"/>
              </a:rPr>
              <a:t>Classification | INTERNAL</a:t>
            </a:r>
          </a:p>
        </p:txBody>
      </p:sp>
    </p:spTree>
    <p:extLst>
      <p:ext uri="{BB962C8B-B14F-4D97-AF65-F5344CB8AC3E}">
        <p14:creationId xmlns:p14="http://schemas.microsoft.com/office/powerpoint/2010/main" val="2802216668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Klassify>
  <SNO>1</SNO>
  <KDate>2024-01-19 17:38:26</KDate>
  <Classification>INTERNAL</Classification>
  <Subclassification/>
  <HostName>IFT-MUM-DT-038</HostName>
  <Domain_User>IFTAS/Nishant.Mhatre_c</Domain_User>
  <IPAdd>172.31.201.62</IPAdd>
  <FilePath>Berlin</FilePath>
  <KID>E454E857B21C638412827062651352</KID>
  <UniqueName/>
  <Suggested/>
  <Justification/>
</Klassify>
</file>

<file path=customXml/itemProps1.xml><?xml version="1.0" encoding="utf-8"?>
<ds:datastoreItem xmlns:ds="http://schemas.openxmlformats.org/officeDocument/2006/customXml" ds:itemID="{D40739B9-9CA1-4DBD-809B-6D7C52B52030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265</TotalTime>
  <Words>239</Words>
  <Application>Microsoft Office PowerPoint</Application>
  <PresentationFormat>Widescreen</PresentationFormat>
  <Paragraphs>59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Algerian</vt:lpstr>
      <vt:lpstr>Arial</vt:lpstr>
      <vt:lpstr>Calibri</vt:lpstr>
      <vt:lpstr>Helvetica Neue</vt:lpstr>
      <vt:lpstr>Trebuchet MS</vt:lpstr>
      <vt:lpstr>Verdana</vt:lpstr>
      <vt:lpstr>Wingdings</vt:lpstr>
      <vt:lpstr>Berlin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Nishant Vasant Mhatre</dc:creator>
  <cp:lastModifiedBy>Prasad Yadav</cp:lastModifiedBy>
  <cp:revision>9</cp:revision>
  <dcterms:created xsi:type="dcterms:W3CDTF">2024-01-19T11:22:42Z</dcterms:created>
  <dcterms:modified xsi:type="dcterms:W3CDTF">2024-02-02T08:55:58Z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">
    <vt:lpwstr>INTERNAL</vt:lpwstr>
  </property>
  <property fmtid="{D5CDD505-2E9C-101B-9397-08002B2CF9AE}" pid="3" name="Rules">
    <vt:lpwstr/>
  </property>
  <property fmtid="{D5CDD505-2E9C-101B-9397-08002B2CF9AE}" pid="4" name="KID">
    <vt:lpwstr>E454E857B21C638412827062651352</vt:lpwstr>
  </property>
</Properties>
</file>

<file path=docProps/thumbnail.jpeg>
</file>